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49263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6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276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0913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it-IT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3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37C91E62-897F-DF4F-82E8-BD1ACA084A3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667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2E5831-907A-EA40-8438-2CD2FCC04C19}" type="slidenum">
              <a:rPr lang="it-IT"/>
              <a:pPr/>
              <a:t>1</a:t>
            </a:fld>
            <a:endParaRPr lang="it-IT"/>
          </a:p>
        </p:txBody>
      </p:sp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FAB122-13B7-9643-8A7D-B1316DC9C721}" type="slidenum">
              <a:rPr lang="it-IT"/>
              <a:pPr/>
              <a:t>11</a:t>
            </a:fld>
            <a:endParaRPr lang="it-IT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3DFDF8-5DE0-8D46-90A2-B00C4EF29F46}" type="slidenum">
              <a:rPr lang="it-IT"/>
              <a:pPr/>
              <a:t>12</a:t>
            </a:fld>
            <a:endParaRPr lang="it-IT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CA70D-2BC8-7440-85B8-40267389AFA5}" type="slidenum">
              <a:rPr lang="it-IT"/>
              <a:pPr/>
              <a:t>13</a:t>
            </a:fld>
            <a:endParaRPr lang="it-IT"/>
          </a:p>
        </p:txBody>
      </p:sp>
      <p:sp>
        <p:nvSpPr>
          <p:cNvPr id="307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E677C6-E253-494D-B437-68D1E04CF687}" type="slidenum">
              <a:rPr lang="it-IT"/>
              <a:pPr/>
              <a:t>14</a:t>
            </a:fld>
            <a:endParaRPr lang="it-IT"/>
          </a:p>
        </p:txBody>
      </p:sp>
      <p:sp>
        <p:nvSpPr>
          <p:cNvPr id="317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6E9ADE-EB18-334D-BACD-3B305F3402FC}" type="slidenum">
              <a:rPr lang="it-IT"/>
              <a:pPr/>
              <a:t>15</a:t>
            </a:fld>
            <a:endParaRPr lang="it-IT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12D21C-5E9C-AA47-BAD9-664D111B7F4F}" type="slidenum">
              <a:rPr lang="it-IT"/>
              <a:pPr/>
              <a:t>2</a:t>
            </a:fld>
            <a:endParaRPr lang="it-IT"/>
          </a:p>
        </p:txBody>
      </p:sp>
      <p:sp>
        <p:nvSpPr>
          <p:cNvPr id="1945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B785F-06F9-6448-B9F1-4BEA8255274B}" type="slidenum">
              <a:rPr lang="it-IT"/>
              <a:pPr/>
              <a:t>3</a:t>
            </a:fld>
            <a:endParaRPr lang="it-IT"/>
          </a:p>
        </p:txBody>
      </p:sp>
      <p:sp>
        <p:nvSpPr>
          <p:cNvPr id="2048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A65D86-124B-FD4E-82C1-55A287A4BD0D}" type="slidenum">
              <a:rPr lang="it-IT"/>
              <a:pPr/>
              <a:t>4</a:t>
            </a:fld>
            <a:endParaRPr lang="it-IT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004D47-835B-0247-8A65-F4E428E02387}" type="slidenum">
              <a:rPr lang="it-IT"/>
              <a:pPr/>
              <a:t>5</a:t>
            </a:fld>
            <a:endParaRPr lang="it-IT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5E886-D5C5-B44D-9426-C9B0BD2A0AA3}" type="slidenum">
              <a:rPr lang="it-IT"/>
              <a:pPr/>
              <a:t>7</a:t>
            </a:fld>
            <a:endParaRPr lang="it-IT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0B0257-652E-5C4E-9CB4-E7147EAB4F4F}" type="slidenum">
              <a:rPr lang="it-IT"/>
              <a:pPr/>
              <a:t>8</a:t>
            </a:fld>
            <a:endParaRPr lang="it-IT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23406E-6A38-DE4C-9B48-B76C0FB3701D}" type="slidenum">
              <a:rPr lang="it-IT"/>
              <a:pPr/>
              <a:t>9</a:t>
            </a:fld>
            <a:endParaRPr lang="it-IT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6C3342-2321-7F4C-B8CA-C2D283DA6044}" type="slidenum">
              <a:rPr lang="it-IT"/>
              <a:pPr/>
              <a:t>10</a:t>
            </a:fld>
            <a:endParaRPr lang="it-IT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2413" cy="3998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3885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6FD034-94C6-6042-96B2-D36AAB8B55F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53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FC50B0-7EE4-EF4B-983C-70A8FD6C2DDF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3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2187" cy="6438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38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7CE496-2CAF-4542-A4CC-9DD7F82C9372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48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53512" cy="1244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0450" cy="5032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78175" cy="503238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0450" cy="503238"/>
          </a:xfrm>
        </p:spPr>
        <p:txBody>
          <a:bodyPr/>
          <a:lstStyle>
            <a:lvl1pPr>
              <a:defRPr/>
            </a:lvl1pPr>
          </a:lstStyle>
          <a:p>
            <a:fld id="{8DC8728B-9D21-5D4A-885C-19BB73BB2133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27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F719C8-8CFF-7D40-9669-AEA2738A4DF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609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801839-674B-804F-A513-B82E574E9899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89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5135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3F4285-33C3-C54C-8634-EF1000630BED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81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25F689-35BC-CD45-90A3-0290D5DBE13A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87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BA3832-B814-3347-8578-E3530EE98E0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5D4318-7C8F-D740-AC4C-5EDC6A4D03D1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9920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9CA101-102D-5745-AB7E-19CF0809A2BC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97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0FE99A-A99C-8542-A8F9-F7BE93316767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44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53512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3512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684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0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817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04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50B23DC-8ACE-6E42-8CA1-9C8DB6E1754D}" type="slidenum">
              <a:rPr lang="it-IT"/>
              <a:pPr/>
              <a:t>‹#›</a:t>
            </a:fld>
            <a:endParaRPr lang="it-IT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6735763"/>
            <a:ext cx="45878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8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8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15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8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8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8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8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mailto:silvia.orlandi@uniroma1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png"/><Relationship Id="rId24" Type="http://schemas.openxmlformats.org/officeDocument/2006/relationships/image" Target="../media/image28.png"/><Relationship Id="rId25" Type="http://schemas.openxmlformats.org/officeDocument/2006/relationships/image" Target="../media/image29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28" Type="http://schemas.openxmlformats.org/officeDocument/2006/relationships/image" Target="../media/image32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30" Type="http://schemas.openxmlformats.org/officeDocument/2006/relationships/image" Target="../media/image34.png"/><Relationship Id="rId31" Type="http://schemas.openxmlformats.org/officeDocument/2006/relationships/image" Target="../media/image35.png"/><Relationship Id="rId32" Type="http://schemas.openxmlformats.org/officeDocument/2006/relationships/image" Target="../media/image36.png"/><Relationship Id="rId9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33" Type="http://schemas.openxmlformats.org/officeDocument/2006/relationships/image" Target="../media/image37.png"/><Relationship Id="rId34" Type="http://schemas.openxmlformats.org/officeDocument/2006/relationships/image" Target="../media/image38.png"/><Relationship Id="rId35" Type="http://schemas.openxmlformats.org/officeDocument/2006/relationships/image" Target="../media/image39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49238"/>
            <a:ext cx="10398126" cy="80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/>
              <a:t>What is EAGLE?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264275" y="1449388"/>
            <a:ext cx="3455988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584325"/>
            <a:ext cx="53133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>
                <a:solidFill>
                  <a:srgbClr val="CC9900"/>
                </a:solidFill>
              </a:rPr>
              <a:t>How to work with images and captions - 2 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227763" y="1592263"/>
            <a:ext cx="3455987" cy="1323975"/>
          </a:xfrm>
          <a:custGeom>
            <a:avLst/>
            <a:gdLst>
              <a:gd name="G0" fmla="+- 3119 0 0"/>
              <a:gd name="G1" fmla="+- 30738 0 0"/>
              <a:gd name="G2" fmla="+- 1 0 0"/>
              <a:gd name="G3" fmla="+- 1 0 0"/>
              <a:gd name="G4" fmla="+- 1 0 0"/>
              <a:gd name="G5" fmla="*/ 1 0 51712"/>
              <a:gd name="G6" fmla="+- 1 0 0"/>
              <a:gd name="G7" fmla="+- 1 0 0"/>
              <a:gd name="G8" fmla="+- 1 0 0"/>
              <a:gd name="G9" fmla="+- 1 0 0"/>
              <a:gd name="G10" fmla="*/ 1 30073 51712"/>
              <a:gd name="G11" fmla="+- 1 0 0"/>
              <a:gd name="G12" fmla="+- 1 0 0"/>
              <a:gd name="G13" fmla="+- 1 0 0"/>
              <a:gd name="G14" fmla="+- 46691 0 0"/>
              <a:gd name="G15" fmla="+- 8773 0 0"/>
              <a:gd name="G16" fmla="+- 3119 0 0"/>
              <a:gd name="T0" fmla="*/ 0 w 1808162"/>
              <a:gd name="T1" fmla="*/ 11926 h 2829983"/>
              <a:gd name="T2" fmla="*/ 35325 w 1808162"/>
              <a:gd name="T3" fmla="*/ 0 h 2829983"/>
              <a:gd name="T4" fmla="*/ 895000 w 1808162"/>
              <a:gd name="T5" fmla="*/ 0 h 2829983"/>
              <a:gd name="T6" fmla="*/ 930325 w 1808162"/>
              <a:gd name="T7" fmla="*/ 11926 h 2829983"/>
              <a:gd name="T8" fmla="*/ 930325 w 1808162"/>
              <a:gd name="T9" fmla="*/ 479685 h 2829983"/>
              <a:gd name="T10" fmla="*/ 895000 w 1808162"/>
              <a:gd name="T11" fmla="*/ 491611 h 2829983"/>
              <a:gd name="T12" fmla="*/ 35325 w 1808162"/>
              <a:gd name="T13" fmla="*/ 491611 h 2829983"/>
              <a:gd name="T14" fmla="*/ 0 w 1808162"/>
              <a:gd name="T15" fmla="*/ 479685 h 2829983"/>
              <a:gd name="T16" fmla="*/ 0 w 1808162"/>
              <a:gd name="T17" fmla="*/ 11926 h 2829983"/>
              <a:gd name="T18" fmla="*/ 0 w 1808162"/>
              <a:gd name="T19" fmla="*/ 0 h 2829983"/>
              <a:gd name="T20" fmla="*/ 1808162 w 1808162"/>
              <a:gd name="T21" fmla="*/ 2829983 h 2829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808162" h="2829983">
                <a:moveTo>
                  <a:pt x="0" y="68656"/>
                </a:moveTo>
                <a:cubicBezTo>
                  <a:pt x="0" y="30738"/>
                  <a:pt x="30738" y="0"/>
                  <a:pt x="68656" y="0"/>
                </a:cubicBezTo>
                <a:lnTo>
                  <a:pt x="1739506" y="0"/>
                </a:lnTo>
                <a:cubicBezTo>
                  <a:pt x="1777424" y="0"/>
                  <a:pt x="1808162" y="30738"/>
                  <a:pt x="1808162" y="68656"/>
                </a:cubicBezTo>
                <a:lnTo>
                  <a:pt x="1808162" y="2761327"/>
                </a:lnTo>
                <a:cubicBezTo>
                  <a:pt x="1808162" y="2799245"/>
                  <a:pt x="1777424" y="2829983"/>
                  <a:pt x="1739506" y="2829983"/>
                </a:cubicBezTo>
                <a:lnTo>
                  <a:pt x="68656" y="2829983"/>
                </a:lnTo>
                <a:cubicBezTo>
                  <a:pt x="30738" y="2829983"/>
                  <a:pt x="0" y="2799245"/>
                  <a:pt x="0" y="2761327"/>
                </a:cubicBezTo>
                <a:lnTo>
                  <a:pt x="0" y="686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Paternanus et Divixtus.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Epitaph.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Unterlinden Museum, Colmar, France.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47650"/>
            <a:ext cx="10398125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-144463"/>
            <a:ext cx="3959225" cy="78486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17000" b="1">
                <a:solidFill>
                  <a:srgbClr val="FFFFFF"/>
                </a:solidFill>
                <a:cs typeface="Arial" charset="0"/>
              </a:rPr>
              <a:t>➔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64440"/>
          <a:lstStyle/>
          <a:p>
            <a:pPr algn="l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b="1">
                <a:solidFill>
                  <a:srgbClr val="CC9900"/>
                </a:solidFill>
              </a:rPr>
              <a:t>How to work with summaries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49263" y="1906588"/>
            <a:ext cx="87312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 marL="863600" indent="-307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Tx/>
              <a:buFontTx/>
              <a:buNone/>
            </a:pPr>
            <a:r>
              <a:rPr lang="en-US" sz="3000"/>
              <a:t>Basic Text</a:t>
            </a:r>
          </a:p>
          <a:p>
            <a:pPr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Times New Roman" charset="0"/>
              <a:buChar char="•"/>
            </a:pPr>
            <a:r>
              <a:rPr lang="en-US" sz="2800"/>
              <a:t>Summary (level 2)</a:t>
            </a:r>
          </a:p>
          <a:p>
            <a:pPr hangingPunct="1">
              <a:lnSpc>
                <a:spcPct val="100000"/>
              </a:lnSpc>
              <a:spcBef>
                <a:spcPts val="450"/>
              </a:spcBef>
              <a:spcAft>
                <a:spcPts val="400"/>
              </a:spcAft>
              <a:buFont typeface="Times New Roman" charset="0"/>
              <a:buChar char="•"/>
            </a:pPr>
            <a:r>
              <a:rPr lang="en-US" sz="2400"/>
              <a:t>summary (level 3)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Times New Roman" charset="0"/>
              <a:buChar char="•"/>
            </a:pPr>
            <a:r>
              <a:rPr lang="en-US" sz="2000"/>
              <a:t>summary (level 4)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FontTx/>
              <a:buNone/>
            </a:pPr>
            <a:endParaRPr lang="en-US" sz="2000"/>
          </a:p>
          <a:p>
            <a:pPr lvl="1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ClrTx/>
              <a:buSzPct val="75000"/>
              <a:buFontTx/>
              <a:buNone/>
            </a:pPr>
            <a:r>
              <a:rPr lang="en-US" sz="28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47650"/>
            <a:ext cx="10398125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-182563"/>
            <a:ext cx="3959225" cy="78486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20000" b="1" dirty="0">
                <a:solidFill>
                  <a:srgbClr val="FFFFFF"/>
                </a:solidFill>
                <a:cs typeface="Arial" charset="0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49238"/>
            <a:ext cx="10398126" cy="809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15912" y="-236095"/>
            <a:ext cx="3816350" cy="7802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sz="3600" b="1" dirty="0" err="1">
                <a:solidFill>
                  <a:srgbClr val="FFFFFF"/>
                </a:solidFill>
                <a:cs typeface="Arial" charset="0"/>
              </a:rPr>
              <a:t>Thank</a:t>
            </a:r>
            <a:r>
              <a:rPr lang="it-IT" sz="36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it-IT" sz="3600" b="1" dirty="0" err="1">
                <a:solidFill>
                  <a:srgbClr val="FFFFFF"/>
                </a:solidFill>
                <a:cs typeface="Arial" charset="0"/>
              </a:rPr>
              <a:t>you</a:t>
            </a:r>
            <a:r>
              <a:rPr lang="it-IT" sz="3600" b="1" dirty="0">
                <a:solidFill>
                  <a:srgbClr val="FFFFFF"/>
                </a:solidFill>
                <a:cs typeface="Arial" charset="0"/>
              </a:rPr>
              <a:t>!</a:t>
            </a:r>
          </a:p>
          <a:p>
            <a:pPr>
              <a:buClrTx/>
              <a:buFontTx/>
              <a:buNone/>
            </a:pP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r>
              <a:rPr lang="it-IT" sz="14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FFFFFF"/>
                </a:solidFill>
                <a:cs typeface="Arial" charset="0"/>
              </a:rPr>
            </a:br>
            <a:endParaRPr lang="it-IT" sz="1400" b="1" dirty="0">
              <a:solidFill>
                <a:srgbClr val="FFFFFF"/>
              </a:solidFill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>Silvia Orlandi</a:t>
            </a:r>
          </a:p>
          <a:p>
            <a:pPr>
              <a:buClr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cs typeface="Arial" charset="0"/>
                <a:hlinkClick r:id="rId4"/>
              </a:rPr>
              <a:t>silvia.orlandi@uniroma1.it</a:t>
            </a: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rgbClr val="FFFFFF"/>
                </a:solidFill>
                <a:cs typeface="Arial" charset="0"/>
              </a:rPr>
            </a:b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>Raffaella Santucci</a:t>
            </a:r>
          </a:p>
          <a:p>
            <a:pPr>
              <a:buClrTx/>
              <a:buFontTx/>
              <a:buNone/>
            </a:pPr>
            <a:r>
              <a:rPr lang="it-IT" sz="2000" b="1" dirty="0">
                <a:solidFill>
                  <a:srgbClr val="FFFFFF"/>
                </a:solidFill>
                <a:cs typeface="Arial" charset="0"/>
              </a:rPr>
              <a:t>raffaella.santucci@uniroma1.it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642938" y="539750"/>
            <a:ext cx="74136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marL="215900" indent="-2000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SzPct val="45000"/>
              <a:buFontTx/>
              <a:buNone/>
            </a:pPr>
            <a:r>
              <a:rPr lang="en-US" sz="3000" b="1"/>
              <a:t>Toolbox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3112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11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11275"/>
            <a:ext cx="2079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1311275"/>
            <a:ext cx="2079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311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311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13112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13112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1311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3112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0478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047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047875"/>
            <a:ext cx="2079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2047875"/>
            <a:ext cx="207962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047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5" name="Picture 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047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0478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047875"/>
            <a:ext cx="2079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8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047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047875"/>
            <a:ext cx="2063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511425"/>
            <a:ext cx="720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3217863"/>
            <a:ext cx="10493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644900"/>
            <a:ext cx="6858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3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228975"/>
            <a:ext cx="10795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4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3662363"/>
            <a:ext cx="679450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3224213"/>
            <a:ext cx="1081087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6" name="Picture 28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3676650"/>
            <a:ext cx="4968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3224213"/>
            <a:ext cx="1081088" cy="10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38" name="Picture 30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3683000"/>
            <a:ext cx="649288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4433888" y="533400"/>
            <a:ext cx="1296987" cy="1179513"/>
          </a:xfrm>
          <a:custGeom>
            <a:avLst/>
            <a:gdLst>
              <a:gd name="G0" fmla="+- 3119 0 0"/>
              <a:gd name="G1" fmla="+- 30738 0 0"/>
              <a:gd name="G2" fmla="+- 1 0 0"/>
              <a:gd name="G3" fmla="+- 1 0 0"/>
              <a:gd name="G4" fmla="+- 1 0 0"/>
              <a:gd name="G5" fmla="*/ 1 0 51712"/>
              <a:gd name="G6" fmla="+- 1 0 0"/>
              <a:gd name="G7" fmla="+- 1 0 0"/>
              <a:gd name="G8" fmla="+- 1 0 0"/>
              <a:gd name="G9" fmla="+- 1 0 0"/>
              <a:gd name="G10" fmla="*/ 1 30073 51712"/>
              <a:gd name="G11" fmla="+- 1 0 0"/>
              <a:gd name="G12" fmla="+- 1 0 0"/>
              <a:gd name="G13" fmla="+- 1 0 0"/>
              <a:gd name="G14" fmla="+- 46691 0 0"/>
              <a:gd name="G15" fmla="+- 8773 0 0"/>
              <a:gd name="G16" fmla="+- 3119 0 0"/>
              <a:gd name="T0" fmla="*/ 0 w 1808162"/>
              <a:gd name="T1" fmla="*/ 11926 h 2829983"/>
              <a:gd name="T2" fmla="*/ 35325 w 1808162"/>
              <a:gd name="T3" fmla="*/ 0 h 2829983"/>
              <a:gd name="T4" fmla="*/ 895000 w 1808162"/>
              <a:gd name="T5" fmla="*/ 0 h 2829983"/>
              <a:gd name="T6" fmla="*/ 930325 w 1808162"/>
              <a:gd name="T7" fmla="*/ 11926 h 2829983"/>
              <a:gd name="T8" fmla="*/ 930325 w 1808162"/>
              <a:gd name="T9" fmla="*/ 479685 h 2829983"/>
              <a:gd name="T10" fmla="*/ 895000 w 1808162"/>
              <a:gd name="T11" fmla="*/ 491611 h 2829983"/>
              <a:gd name="T12" fmla="*/ 35325 w 1808162"/>
              <a:gd name="T13" fmla="*/ 491611 h 2829983"/>
              <a:gd name="T14" fmla="*/ 0 w 1808162"/>
              <a:gd name="T15" fmla="*/ 479685 h 2829983"/>
              <a:gd name="T16" fmla="*/ 0 w 1808162"/>
              <a:gd name="T17" fmla="*/ 11926 h 2829983"/>
              <a:gd name="T18" fmla="*/ 0 w 1808162"/>
              <a:gd name="T19" fmla="*/ 0 h 2829983"/>
              <a:gd name="T20" fmla="*/ 1808162 w 1808162"/>
              <a:gd name="T21" fmla="*/ 2829983 h 2829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808162" h="2829983">
                <a:moveTo>
                  <a:pt x="0" y="68656"/>
                </a:moveTo>
                <a:cubicBezTo>
                  <a:pt x="0" y="30738"/>
                  <a:pt x="30738" y="0"/>
                  <a:pt x="68656" y="0"/>
                </a:cubicBezTo>
                <a:lnTo>
                  <a:pt x="1739506" y="0"/>
                </a:lnTo>
                <a:cubicBezTo>
                  <a:pt x="1777424" y="0"/>
                  <a:pt x="1808162" y="30738"/>
                  <a:pt x="1808162" y="68656"/>
                </a:cubicBezTo>
                <a:lnTo>
                  <a:pt x="1808162" y="2761327"/>
                </a:lnTo>
                <a:cubicBezTo>
                  <a:pt x="1808162" y="2799245"/>
                  <a:pt x="1777424" y="2829983"/>
                  <a:pt x="1739506" y="2829983"/>
                </a:cubicBezTo>
                <a:lnTo>
                  <a:pt x="68656" y="2829983"/>
                </a:lnTo>
                <a:cubicBezTo>
                  <a:pt x="30738" y="2829983"/>
                  <a:pt x="0" y="2799245"/>
                  <a:pt x="0" y="2761327"/>
                </a:cubicBezTo>
                <a:lnTo>
                  <a:pt x="0" y="68656"/>
                </a:lnTo>
                <a:close/>
              </a:path>
            </a:pathLst>
          </a:cu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15900" indent="-2000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sz="1000">
                <a:solidFill>
                  <a:srgbClr val="000000"/>
                </a:solidFill>
                <a:cs typeface="Arial" charset="0"/>
              </a:rPr>
              <a:t>Replace text and adjust size</a:t>
            </a:r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5957888" y="533400"/>
            <a:ext cx="1296987" cy="1179513"/>
          </a:xfrm>
          <a:custGeom>
            <a:avLst/>
            <a:gdLst>
              <a:gd name="G0" fmla="+- 3119 0 0"/>
              <a:gd name="G1" fmla="+- 30738 0 0"/>
              <a:gd name="G2" fmla="+- 1 0 0"/>
              <a:gd name="G3" fmla="+- 1 0 0"/>
              <a:gd name="G4" fmla="+- 1 0 0"/>
              <a:gd name="G5" fmla="*/ 1 0 51712"/>
              <a:gd name="G6" fmla="+- 1 0 0"/>
              <a:gd name="G7" fmla="+- 1 0 0"/>
              <a:gd name="G8" fmla="+- 1 0 0"/>
              <a:gd name="G9" fmla="+- 1 0 0"/>
              <a:gd name="G10" fmla="*/ 1 30073 51712"/>
              <a:gd name="G11" fmla="+- 1 0 0"/>
              <a:gd name="G12" fmla="+- 1 0 0"/>
              <a:gd name="G13" fmla="+- 1 0 0"/>
              <a:gd name="G14" fmla="+- 46691 0 0"/>
              <a:gd name="G15" fmla="+- 8773 0 0"/>
              <a:gd name="G16" fmla="+- 3119 0 0"/>
              <a:gd name="T0" fmla="*/ 0 w 1808162"/>
              <a:gd name="T1" fmla="*/ 11926 h 2829983"/>
              <a:gd name="T2" fmla="*/ 35325 w 1808162"/>
              <a:gd name="T3" fmla="*/ 0 h 2829983"/>
              <a:gd name="T4" fmla="*/ 895000 w 1808162"/>
              <a:gd name="T5" fmla="*/ 0 h 2829983"/>
              <a:gd name="T6" fmla="*/ 930325 w 1808162"/>
              <a:gd name="T7" fmla="*/ 11926 h 2829983"/>
              <a:gd name="T8" fmla="*/ 930325 w 1808162"/>
              <a:gd name="T9" fmla="*/ 479685 h 2829983"/>
              <a:gd name="T10" fmla="*/ 895000 w 1808162"/>
              <a:gd name="T11" fmla="*/ 491611 h 2829983"/>
              <a:gd name="T12" fmla="*/ 35325 w 1808162"/>
              <a:gd name="T13" fmla="*/ 491611 h 2829983"/>
              <a:gd name="T14" fmla="*/ 0 w 1808162"/>
              <a:gd name="T15" fmla="*/ 479685 h 2829983"/>
              <a:gd name="T16" fmla="*/ 0 w 1808162"/>
              <a:gd name="T17" fmla="*/ 11926 h 2829983"/>
              <a:gd name="T18" fmla="*/ 0 w 1808162"/>
              <a:gd name="T19" fmla="*/ 0 h 2829983"/>
              <a:gd name="T20" fmla="*/ 1808162 w 1808162"/>
              <a:gd name="T21" fmla="*/ 2829983 h 2829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808162" h="2829983">
                <a:moveTo>
                  <a:pt x="0" y="68656"/>
                </a:moveTo>
                <a:cubicBezTo>
                  <a:pt x="0" y="30738"/>
                  <a:pt x="30738" y="0"/>
                  <a:pt x="68656" y="0"/>
                </a:cubicBezTo>
                <a:lnTo>
                  <a:pt x="1739506" y="0"/>
                </a:lnTo>
                <a:cubicBezTo>
                  <a:pt x="1777424" y="0"/>
                  <a:pt x="1808162" y="30738"/>
                  <a:pt x="1808162" y="68656"/>
                </a:cubicBezTo>
                <a:lnTo>
                  <a:pt x="1808162" y="2761327"/>
                </a:lnTo>
                <a:cubicBezTo>
                  <a:pt x="1808162" y="2799245"/>
                  <a:pt x="1777424" y="2829983"/>
                  <a:pt x="1739506" y="2829983"/>
                </a:cubicBezTo>
                <a:lnTo>
                  <a:pt x="68656" y="2829983"/>
                </a:lnTo>
                <a:cubicBezTo>
                  <a:pt x="30738" y="2829983"/>
                  <a:pt x="0" y="2799245"/>
                  <a:pt x="0" y="2761327"/>
                </a:cubicBezTo>
                <a:lnTo>
                  <a:pt x="0" y="686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15900" indent="-2000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sz="1000">
                <a:solidFill>
                  <a:srgbClr val="FFFFFF"/>
                </a:solidFill>
                <a:cs typeface="Arial" charset="0"/>
              </a:rPr>
              <a:t>Replace text and adjust size</a:t>
            </a:r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7405688" y="533400"/>
            <a:ext cx="1296987" cy="1179513"/>
          </a:xfrm>
          <a:custGeom>
            <a:avLst/>
            <a:gdLst>
              <a:gd name="G0" fmla="+- 3119 0 0"/>
              <a:gd name="G1" fmla="+- 30738 0 0"/>
              <a:gd name="G2" fmla="+- 1 0 0"/>
              <a:gd name="G3" fmla="+- 1 0 0"/>
              <a:gd name="G4" fmla="+- 1 0 0"/>
              <a:gd name="G5" fmla="*/ 1 0 51712"/>
              <a:gd name="G6" fmla="+- 1 0 0"/>
              <a:gd name="G7" fmla="+- 1 0 0"/>
              <a:gd name="G8" fmla="+- 1 0 0"/>
              <a:gd name="G9" fmla="+- 1 0 0"/>
              <a:gd name="G10" fmla="*/ 1 30073 51712"/>
              <a:gd name="G11" fmla="+- 1 0 0"/>
              <a:gd name="G12" fmla="+- 1 0 0"/>
              <a:gd name="G13" fmla="+- 1 0 0"/>
              <a:gd name="G14" fmla="+- 46691 0 0"/>
              <a:gd name="G15" fmla="+- 8773 0 0"/>
              <a:gd name="G16" fmla="+- 3119 0 0"/>
              <a:gd name="T0" fmla="*/ 0 w 1808162"/>
              <a:gd name="T1" fmla="*/ 11926 h 2829983"/>
              <a:gd name="T2" fmla="*/ 35325 w 1808162"/>
              <a:gd name="T3" fmla="*/ 0 h 2829983"/>
              <a:gd name="T4" fmla="*/ 895000 w 1808162"/>
              <a:gd name="T5" fmla="*/ 0 h 2829983"/>
              <a:gd name="T6" fmla="*/ 930325 w 1808162"/>
              <a:gd name="T7" fmla="*/ 11926 h 2829983"/>
              <a:gd name="T8" fmla="*/ 930325 w 1808162"/>
              <a:gd name="T9" fmla="*/ 479685 h 2829983"/>
              <a:gd name="T10" fmla="*/ 895000 w 1808162"/>
              <a:gd name="T11" fmla="*/ 491611 h 2829983"/>
              <a:gd name="T12" fmla="*/ 35325 w 1808162"/>
              <a:gd name="T13" fmla="*/ 491611 h 2829983"/>
              <a:gd name="T14" fmla="*/ 0 w 1808162"/>
              <a:gd name="T15" fmla="*/ 479685 h 2829983"/>
              <a:gd name="T16" fmla="*/ 0 w 1808162"/>
              <a:gd name="T17" fmla="*/ 11926 h 2829983"/>
              <a:gd name="T18" fmla="*/ 0 w 1808162"/>
              <a:gd name="T19" fmla="*/ 0 h 2829983"/>
              <a:gd name="T20" fmla="*/ 1808162 w 1808162"/>
              <a:gd name="T21" fmla="*/ 2829983 h 2829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808162" h="2829983">
                <a:moveTo>
                  <a:pt x="0" y="68656"/>
                </a:moveTo>
                <a:cubicBezTo>
                  <a:pt x="0" y="30738"/>
                  <a:pt x="30738" y="0"/>
                  <a:pt x="68656" y="0"/>
                </a:cubicBezTo>
                <a:lnTo>
                  <a:pt x="1739506" y="0"/>
                </a:lnTo>
                <a:cubicBezTo>
                  <a:pt x="1777424" y="0"/>
                  <a:pt x="1808162" y="30738"/>
                  <a:pt x="1808162" y="68656"/>
                </a:cubicBezTo>
                <a:lnTo>
                  <a:pt x="1808162" y="2761327"/>
                </a:lnTo>
                <a:cubicBezTo>
                  <a:pt x="1808162" y="2799245"/>
                  <a:pt x="1777424" y="2829983"/>
                  <a:pt x="1739506" y="2829983"/>
                </a:cubicBezTo>
                <a:lnTo>
                  <a:pt x="68656" y="2829983"/>
                </a:lnTo>
                <a:cubicBezTo>
                  <a:pt x="30738" y="2829983"/>
                  <a:pt x="0" y="2799245"/>
                  <a:pt x="0" y="2761327"/>
                </a:cubicBezTo>
                <a:lnTo>
                  <a:pt x="0" y="68656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15900" indent="-200025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en-US" sz="1000">
                <a:solidFill>
                  <a:srgbClr val="FFFFFF"/>
                </a:solidFill>
                <a:cs typeface="Arial" charset="0"/>
              </a:rPr>
              <a:t>Replace text and adjust size</a:t>
            </a:r>
          </a:p>
        </p:txBody>
      </p:sp>
      <p:pic>
        <p:nvPicPr>
          <p:cNvPr id="17442" name="Picture 34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362450"/>
            <a:ext cx="539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43" name="Picture 35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362450"/>
            <a:ext cx="5397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44" name="Picture 36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4333875"/>
            <a:ext cx="3587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45" name="Picture 37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4302125"/>
            <a:ext cx="3603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501650"/>
            <a:ext cx="4424362" cy="6940550"/>
          </a:xfrm>
          <a:ln/>
        </p:spPr>
        <p:txBody>
          <a:bodyPr tIns="68400" anchor="t"/>
          <a:lstStyle/>
          <a:p>
            <a:pPr algn="l"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The EAGLE Consortium</a:t>
            </a:r>
          </a:p>
          <a:p>
            <a:pPr algn="l"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800" b="1"/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 b="1"/>
              <a:t>Sapienza, University of Rome</a:t>
            </a:r>
            <a:br>
              <a:rPr lang="it-IT" sz="1800" b="1"/>
            </a:br>
            <a:r>
              <a:rPr lang="it-IT" sz="1800" b="1"/>
              <a:t>Project Coordinator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1500"/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Promoter Srl</a:t>
            </a:r>
            <a:br>
              <a:rPr lang="it-IT" sz="1800"/>
            </a:br>
            <a:r>
              <a:rPr lang="it-IT" sz="1800"/>
              <a:t>Technical Coordinator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n-GB" sz="1500"/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University of Bari “Aldo Moro”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Heidelberg University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Oxford University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Univesity of Alcalà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Paris Lodron University Salzburg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Babeş-Bolyai University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Eötvös Loránd University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Juraj Dobrila University of Pula</a:t>
            </a:r>
          </a:p>
          <a:p>
            <a:pPr algn="l">
              <a:lnSpc>
                <a:spcPct val="89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500"/>
          </a:p>
          <a:p>
            <a:pPr algn="l">
              <a:spcAft>
                <a:spcPts val="1413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it-IT" sz="150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8563" y="503238"/>
            <a:ext cx="4424362" cy="6176962"/>
          </a:xfrm>
          <a:ln/>
        </p:spPr>
        <p:txBody>
          <a:bodyPr/>
          <a:lstStyle/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/>
            </a:r>
            <a:br>
              <a:rPr lang="it-IT" sz="1800"/>
            </a:br>
            <a:r>
              <a:rPr lang="it-IT" sz="1800"/>
              <a:t/>
            </a:r>
            <a:br>
              <a:rPr lang="it-IT" sz="1800"/>
            </a:br>
            <a:endParaRPr lang="it-IT" sz="1800"/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Research Centre </a:t>
            </a:r>
            <a:br>
              <a:rPr lang="it-IT" sz="1800"/>
            </a:br>
            <a:r>
              <a:rPr lang="it-IT" sz="1800"/>
              <a:t>of the Slovenian Academy </a:t>
            </a:r>
            <a:br>
              <a:rPr lang="it-IT" sz="1800"/>
            </a:br>
            <a:r>
              <a:rPr lang="it-IT" sz="1800"/>
              <a:t>of Sciences and Arts Institute </a:t>
            </a:r>
            <a:br>
              <a:rPr lang="it-IT" sz="1800"/>
            </a:br>
            <a:r>
              <a:rPr lang="it-IT" sz="1800"/>
              <a:t>of Archaeology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Institut de recherche sur l’Antiquité </a:t>
            </a:r>
            <a:br>
              <a:rPr lang="it-IT" sz="1800"/>
            </a:br>
            <a:r>
              <a:rPr lang="it-IT" sz="1800"/>
              <a:t>et le Moyen-Age “Ausonius” </a:t>
            </a:r>
            <a:br>
              <a:rPr lang="it-IT" sz="1800"/>
            </a:br>
            <a:r>
              <a:rPr lang="it-IT" sz="1800"/>
              <a:t>UMR 5607</a:t>
            </a:r>
            <a:br>
              <a:rPr lang="it-IT" sz="1800"/>
            </a:br>
            <a:r>
              <a:rPr lang="it-IT" sz="1800"/>
              <a:t>University of Bordeaux 3 </a:t>
            </a:r>
            <a:br>
              <a:rPr lang="it-IT" sz="1800"/>
            </a:br>
            <a:r>
              <a:rPr lang="it-IT" sz="1800"/>
              <a:t>CNRS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Katholieke Universiteit Leuven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Italian National Research Council </a:t>
            </a:r>
            <a:br>
              <a:rPr lang="it-IT" sz="1800"/>
            </a:br>
            <a:r>
              <a:rPr lang="it-IT" sz="1800"/>
              <a:t>CNR-ISTI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German Archeological Institute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The Cyprus Institute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Eureva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The British School at Rome</a:t>
            </a:r>
          </a:p>
          <a:p>
            <a:pPr marL="0" indent="0">
              <a:lnSpc>
                <a:spcPct val="82000"/>
              </a:lnSpc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sz="1800"/>
              <a:t>Gogate Srl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10080625" cy="779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503238" y="1901825"/>
            <a:ext cx="9070975" cy="4991100"/>
          </a:xfrm>
          <a:ln/>
        </p:spPr>
        <p:txBody>
          <a:bodyPr/>
          <a:lstStyle/>
          <a:p>
            <a:pPr marL="342900"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/>
              <a:t>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313" y="1870075"/>
            <a:ext cx="7413625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marL="415925" indent="-31115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13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Europeana network of Ancient Greek and Latin Epigraphy</a:t>
            </a:r>
          </a:p>
          <a:p>
            <a:pPr hangingPunct="1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</a:pPr>
            <a:endParaRPr lang="en-US" sz="3000"/>
          </a:p>
          <a:p>
            <a:pPr hangingPunct="1">
              <a:lnSpc>
                <a:spcPct val="100000"/>
              </a:lnSpc>
              <a:spcAft>
                <a:spcPts val="1413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EC Competitiveness and Innovation Programme (CIP – ICT PSP)</a:t>
            </a:r>
          </a:p>
          <a:p>
            <a:pPr hangingPunct="1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</a:pPr>
            <a:endParaRPr lang="en-US" sz="3000"/>
          </a:p>
          <a:p>
            <a:pPr hangingPunct="1">
              <a:lnSpc>
                <a:spcPct val="100000"/>
              </a:lnSpc>
              <a:spcAft>
                <a:spcPts val="1413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user-friendly portal for the vast majority of classical inscriptions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>
                <a:solidFill>
                  <a:srgbClr val="CC9900"/>
                </a:solidFill>
              </a:rPr>
              <a:t>What is EAGLE?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-719138" y="-2519363"/>
            <a:ext cx="9070976" cy="1262063"/>
          </a:xfrm>
          <a:ln/>
        </p:spPr>
        <p:txBody>
          <a:bodyPr tIns="64440"/>
          <a:lstStyle/>
          <a:p>
            <a:pPr algn="l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b="1"/>
              <a:t>How to work with summaries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901825"/>
            <a:ext cx="9070975" cy="4991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indent="-341313" algn="ctr">
              <a:spcAft>
                <a:spcPct val="0"/>
              </a:spcAft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1313" y="1870075"/>
            <a:ext cx="9307512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72000" tIns="0" rIns="0" bIns="0"/>
          <a:lstStyle>
            <a:lvl1pPr marL="415925" indent="-311150"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15925" algn="l"/>
                <a:tab pos="863600" algn="l"/>
                <a:tab pos="1312863" algn="l"/>
                <a:tab pos="1762125" algn="l"/>
                <a:tab pos="2211388" algn="l"/>
                <a:tab pos="2660650" algn="l"/>
                <a:tab pos="3109913" algn="l"/>
                <a:tab pos="3559175" algn="l"/>
                <a:tab pos="4008438" algn="l"/>
                <a:tab pos="4457700" algn="l"/>
                <a:tab pos="4906963" algn="l"/>
                <a:tab pos="5356225" algn="l"/>
                <a:tab pos="5805488" algn="l"/>
                <a:tab pos="6254750" algn="l"/>
                <a:tab pos="6704013" algn="l"/>
                <a:tab pos="7153275" algn="l"/>
                <a:tab pos="7602538" algn="l"/>
                <a:tab pos="8051800" algn="l"/>
                <a:tab pos="8501063" algn="l"/>
                <a:tab pos="8950325" algn="l"/>
                <a:tab pos="939958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Aft>
                <a:spcPts val="288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1.5 million items; 25 EU countries</a:t>
            </a:r>
          </a:p>
          <a:p>
            <a:pPr hangingPunct="1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</a:pPr>
            <a:endParaRPr lang="en-US" sz="3000"/>
          </a:p>
          <a:p>
            <a:pPr hangingPunct="1">
              <a:lnSpc>
                <a:spcPct val="100000"/>
              </a:lnSpc>
              <a:spcAft>
                <a:spcPts val="1413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state-of-the-art technology</a:t>
            </a:r>
          </a:p>
          <a:p>
            <a:pPr hangingPunct="1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</a:pPr>
            <a:endParaRPr lang="en-US" sz="3000"/>
          </a:p>
          <a:p>
            <a:pPr hangingPunct="1">
              <a:lnSpc>
                <a:spcPct val="100000"/>
              </a:lnSpc>
              <a:spcAft>
                <a:spcPts val="288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mobile app for identification of inscriptions;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>
                <a:srgbClr val="CC9900"/>
              </a:buClr>
              <a:buSzPct val="45000"/>
              <a:buFont typeface="Wingdings" charset="0"/>
              <a:buNone/>
            </a:pPr>
            <a:r>
              <a:rPr lang="en-US" sz="3000"/>
              <a:t>storytelling app for contextualisation</a:t>
            </a:r>
          </a:p>
          <a:p>
            <a:pPr hangingPunct="1">
              <a:lnSpc>
                <a:spcPct val="100000"/>
              </a:lnSpc>
              <a:spcAft>
                <a:spcPts val="1413"/>
              </a:spcAft>
              <a:buClrTx/>
              <a:buSzPct val="45000"/>
              <a:buFontTx/>
              <a:buNone/>
            </a:pPr>
            <a:endParaRPr lang="en-US" sz="3000"/>
          </a:p>
          <a:p>
            <a:pPr hangingPunct="1">
              <a:lnSpc>
                <a:spcPct val="100000"/>
              </a:lnSpc>
              <a:spcAft>
                <a:spcPts val="1413"/>
              </a:spcAft>
              <a:buClr>
                <a:srgbClr val="CC9900"/>
              </a:buClr>
              <a:buSzPct val="45000"/>
              <a:buFont typeface="Wingdings" charset="0"/>
              <a:buChar char=""/>
            </a:pPr>
            <a:r>
              <a:rPr lang="en-US" sz="3000"/>
              <a:t>integration with Wikimedia and Europeana projects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>
                <a:solidFill>
                  <a:srgbClr val="CC9900"/>
                </a:solidFill>
              </a:rPr>
              <a:t>EAGLE characteristics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2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47650"/>
            <a:ext cx="10398125" cy="809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-144463"/>
            <a:ext cx="3959225" cy="7848601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sz="17000" b="1">
                <a:solidFill>
                  <a:srgbClr val="FFFFFF"/>
                </a:solidFill>
                <a:cs typeface="Arial" charset="0"/>
              </a:rPr>
              <a:t>➔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-719138" y="-2519363"/>
            <a:ext cx="9070976" cy="1262063"/>
          </a:xfrm>
          <a:ln/>
        </p:spPr>
        <p:txBody>
          <a:bodyPr tIns="64440"/>
          <a:lstStyle/>
          <a:p>
            <a:pPr algn="l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000" b="1"/>
              <a:t>How to work with summaries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28650" y="1906588"/>
            <a:ext cx="7413625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>
                <a:solidFill>
                  <a:srgbClr val="CC9900"/>
                </a:solidFill>
              </a:rPr>
              <a:t>How to work with images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3"/>
          <a:stretch>
            <a:fillRect/>
          </a:stretch>
        </p:blipFill>
        <p:spPr bwMode="auto">
          <a:xfrm>
            <a:off x="539750" y="1433513"/>
            <a:ext cx="903605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5832475"/>
            <a:ext cx="9215438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988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endParaRPr lang="it-IT" sz="2400">
              <a:cs typeface="Arial" charset="0"/>
            </a:endParaRPr>
          </a:p>
          <a:p>
            <a:pPr>
              <a:buClrTx/>
              <a:buFontTx/>
              <a:buNone/>
            </a:pPr>
            <a:r>
              <a:rPr lang="it-IT" sz="2400">
                <a:cs typeface="Arial" charset="0"/>
              </a:rPr>
              <a:t>to establish a </a:t>
            </a:r>
            <a:r>
              <a:rPr lang="it-IT" sz="2400" b="1">
                <a:cs typeface="Arial" charset="0"/>
              </a:rPr>
              <a:t>worldwide</a:t>
            </a:r>
            <a:r>
              <a:rPr lang="it-IT" sz="2400">
                <a:cs typeface="Arial" charset="0"/>
              </a:rPr>
              <a:t>, </a:t>
            </a:r>
            <a:r>
              <a:rPr lang="it-IT" sz="2400" b="1">
                <a:cs typeface="Arial" charset="0"/>
              </a:rPr>
              <a:t>free</a:t>
            </a:r>
            <a:r>
              <a:rPr lang="it-IT" sz="2400">
                <a:cs typeface="Arial" charset="0"/>
              </a:rPr>
              <a:t> resource for </a:t>
            </a:r>
            <a:r>
              <a:rPr lang="it-IT" sz="2400" b="1">
                <a:cs typeface="Arial" charset="0"/>
              </a:rPr>
              <a:t>Ancient Epigraphy </a:t>
            </a:r>
            <a:r>
              <a:rPr lang="it-IT" sz="2400">
                <a:cs typeface="Arial" charset="0"/>
              </a:rPr>
              <a:t>linked to </a:t>
            </a:r>
            <a:r>
              <a:rPr lang="it-IT" sz="2400" b="1">
                <a:cs typeface="Arial" charset="0"/>
              </a:rPr>
              <a:t>Europeana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10091738" cy="756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444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hangingPunct="1">
              <a:buClrTx/>
              <a:buFontTx/>
              <a:buNone/>
            </a:pPr>
            <a:r>
              <a:rPr lang="en-US" sz="3000" b="1"/>
              <a:t>How to work with images and captions - 1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39750" y="5803900"/>
            <a:ext cx="8964613" cy="1323975"/>
          </a:xfrm>
          <a:custGeom>
            <a:avLst/>
            <a:gdLst>
              <a:gd name="G0" fmla="+- 3119 0 0"/>
              <a:gd name="G1" fmla="+- 30738 0 0"/>
              <a:gd name="G2" fmla="+- 1 0 0"/>
              <a:gd name="G3" fmla="+- 1 0 0"/>
              <a:gd name="G4" fmla="+- 1 0 0"/>
              <a:gd name="G5" fmla="*/ 1 0 51712"/>
              <a:gd name="G6" fmla="+- 1 0 0"/>
              <a:gd name="G7" fmla="+- 1 0 0"/>
              <a:gd name="G8" fmla="+- 1 0 0"/>
              <a:gd name="G9" fmla="+- 1 0 0"/>
              <a:gd name="G10" fmla="*/ 1 30073 51712"/>
              <a:gd name="G11" fmla="+- 1 0 0"/>
              <a:gd name="G12" fmla="+- 1 0 0"/>
              <a:gd name="G13" fmla="+- 1 0 0"/>
              <a:gd name="G14" fmla="+- 46691 0 0"/>
              <a:gd name="G15" fmla="+- 8773 0 0"/>
              <a:gd name="G16" fmla="+- 3119 0 0"/>
              <a:gd name="T0" fmla="*/ 0 w 1808162"/>
              <a:gd name="T1" fmla="*/ 11926 h 2829983"/>
              <a:gd name="T2" fmla="*/ 35325 w 1808162"/>
              <a:gd name="T3" fmla="*/ 0 h 2829983"/>
              <a:gd name="T4" fmla="*/ 895000 w 1808162"/>
              <a:gd name="T5" fmla="*/ 0 h 2829983"/>
              <a:gd name="T6" fmla="*/ 930325 w 1808162"/>
              <a:gd name="T7" fmla="*/ 11926 h 2829983"/>
              <a:gd name="T8" fmla="*/ 930325 w 1808162"/>
              <a:gd name="T9" fmla="*/ 479685 h 2829983"/>
              <a:gd name="T10" fmla="*/ 895000 w 1808162"/>
              <a:gd name="T11" fmla="*/ 491611 h 2829983"/>
              <a:gd name="T12" fmla="*/ 35325 w 1808162"/>
              <a:gd name="T13" fmla="*/ 491611 h 2829983"/>
              <a:gd name="T14" fmla="*/ 0 w 1808162"/>
              <a:gd name="T15" fmla="*/ 479685 h 2829983"/>
              <a:gd name="T16" fmla="*/ 0 w 1808162"/>
              <a:gd name="T17" fmla="*/ 11926 h 2829983"/>
              <a:gd name="T18" fmla="*/ 0 w 1808162"/>
              <a:gd name="T19" fmla="*/ 0 h 2829983"/>
              <a:gd name="T20" fmla="*/ 1808162 w 1808162"/>
              <a:gd name="T21" fmla="*/ 2829983 h 2829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1808162" h="2829983">
                <a:moveTo>
                  <a:pt x="0" y="68656"/>
                </a:moveTo>
                <a:cubicBezTo>
                  <a:pt x="0" y="30738"/>
                  <a:pt x="30738" y="0"/>
                  <a:pt x="68656" y="0"/>
                </a:cubicBezTo>
                <a:lnTo>
                  <a:pt x="1739506" y="0"/>
                </a:lnTo>
                <a:cubicBezTo>
                  <a:pt x="1777424" y="0"/>
                  <a:pt x="1808162" y="30738"/>
                  <a:pt x="1808162" y="68656"/>
                </a:cubicBezTo>
                <a:lnTo>
                  <a:pt x="1808162" y="2761327"/>
                </a:lnTo>
                <a:cubicBezTo>
                  <a:pt x="1808162" y="2799245"/>
                  <a:pt x="1777424" y="2829983"/>
                  <a:pt x="1739506" y="2829983"/>
                </a:cubicBezTo>
                <a:lnTo>
                  <a:pt x="68656" y="2829983"/>
                </a:lnTo>
                <a:cubicBezTo>
                  <a:pt x="30738" y="2829983"/>
                  <a:pt x="0" y="2799245"/>
                  <a:pt x="0" y="2761327"/>
                </a:cubicBezTo>
                <a:lnTo>
                  <a:pt x="0" y="686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Rome, S. Sebastiano fuori-le-mura, memoria apostolorvm. Devotional graffito of Dalmativs in new Roman cursive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(ICVR, V 12932).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>
                <a:solidFill>
                  <a:srgbClr val="FFFFFF"/>
                </a:solidFill>
                <a:cs typeface="Arial" charset="0"/>
              </a:rPr>
              <a:t>Second half of 3rd century.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235</Words>
  <Application>Microsoft Macintosh PowerPoint</Application>
  <PresentationFormat>Custom</PresentationFormat>
  <Paragraphs>88</Paragraphs>
  <Slides>15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Arial Unicode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How to work with summaries</vt:lpstr>
      <vt:lpstr>PowerPoint Presentation</vt:lpstr>
      <vt:lpstr>PowerPoint Presentation</vt:lpstr>
      <vt:lpstr>How to work with summaries</vt:lpstr>
      <vt:lpstr>PowerPoint Presentation</vt:lpstr>
      <vt:lpstr>PowerPoint Presentation</vt:lpstr>
      <vt:lpstr>PowerPoint Presentation</vt:lpstr>
      <vt:lpstr>How to work with summaries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de batté</dc:creator>
  <cp:lastModifiedBy>Raffaella Santucci</cp:lastModifiedBy>
  <cp:revision>2</cp:revision>
  <cp:lastPrinted>1601-01-01T00:00:00Z</cp:lastPrinted>
  <dcterms:created xsi:type="dcterms:W3CDTF">2013-12-04T14:04:55Z</dcterms:created>
  <dcterms:modified xsi:type="dcterms:W3CDTF">2014-03-26T15:49:57Z</dcterms:modified>
</cp:coreProperties>
</file>